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6" r:id="rId2"/>
    <p:sldId id="2568" r:id="rId3"/>
    <p:sldId id="2565" r:id="rId4"/>
    <p:sldId id="2569" r:id="rId5"/>
    <p:sldId id="2573" r:id="rId6"/>
    <p:sldId id="2578" r:id="rId7"/>
    <p:sldId id="25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F3DD-364A-49E5-A884-32BE03E6C1B8}" v="52" dt="2025-12-11T10:08:5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31465-858B-406B-B08D-F6C723FA41DE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7EC6F-D6E1-4F0A-BE74-FCCB2176C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96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&lt;=5 seconds - Title &amp; Dataset chosen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96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40 Seconds (0.45) – Fear of machines taking our jobs not a new 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Embedded itself into our culture and more so, into our 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– as shown by word “Sabotage”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8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(1.25) – Brainstorming session on what we think the dataset should tell us - focus on no. 1 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83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(2.05) - What we learnt before the deep-dive? How would we predict this?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7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(2.45) - Data set challenges - no good correlation &amp; all averages same - need FE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1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40 seconds (3.25) - 2 new features added</a:t>
            </a:r>
          </a:p>
          <a:p>
            <a:r>
              <a:rPr lang="en-GB" dirty="0"/>
              <a:t>- Irony not lost – as we are asking ML models to predict AI taking our jobs</a:t>
            </a:r>
          </a:p>
          <a:p>
            <a:r>
              <a:rPr lang="en-GB" dirty="0"/>
              <a:t>- We are looking at predicting l/m/h not binary-based prediction models</a:t>
            </a:r>
          </a:p>
          <a:p>
            <a:r>
              <a:rPr lang="en-GB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35 seconds (4.00) - Finish with team members and pass to Baba and Volodymyr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CF45-6875-43F5-AEBE-AC1FA49778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8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6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8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1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7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8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9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63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9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0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6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55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30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80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8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07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4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0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9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16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8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79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74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80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2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1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63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52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604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69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95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895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770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45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6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6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801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4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6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7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7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2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D721-768A-C396-08C5-6D384053A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Will AI </a:t>
            </a:r>
            <a:r>
              <a:rPr lang="en-US" sz="4000"/>
              <a:t>take Your </a:t>
            </a:r>
            <a:r>
              <a:rPr lang="en-US" sz="4000" dirty="0"/>
              <a:t>job by 2030?</a:t>
            </a:r>
            <a:endParaRPr lang="en-US" sz="40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I Artificial intelligence abstract neural network future technology internet of things big data">
            <a:extLst>
              <a:ext uri="{FF2B5EF4-FFF2-40B4-BE49-F238E27FC236}">
                <a16:creationId xmlns:a16="http://schemas.microsoft.com/office/drawing/2014/main" id="{AB8CAB7E-C820-4860-81BF-6300FFC402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835" r="11741" b="-2"/>
          <a:stretch>
            <a:fillRect/>
          </a:stretch>
        </p:blipFill>
        <p:spPr>
          <a:xfrm>
            <a:off x="5586160" y="10"/>
            <a:ext cx="6605841" cy="639914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77736E-34DC-37E9-8FB4-E81DDA96D489}"/>
              </a:ext>
            </a:extLst>
          </p:cNvPr>
          <p:cNvSpPr txBox="1"/>
          <p:nvPr/>
        </p:nvSpPr>
        <p:spPr>
          <a:xfrm>
            <a:off x="429768" y="2212258"/>
            <a:ext cx="401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“AI – Impact on Jobs 2030” Dataset – A Case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D1D18-B155-D62D-E9F2-26ED9F02B4CE}"/>
              </a:ext>
            </a:extLst>
          </p:cNvPr>
          <p:cNvSpPr txBox="1"/>
          <p:nvPr/>
        </p:nvSpPr>
        <p:spPr>
          <a:xfrm>
            <a:off x="719131" y="5668296"/>
            <a:ext cx="40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Group B (Hackathon One) Project</a:t>
            </a:r>
          </a:p>
        </p:txBody>
      </p:sp>
    </p:spTree>
    <p:extLst>
      <p:ext uri="{BB962C8B-B14F-4D97-AF65-F5344CB8AC3E}">
        <p14:creationId xmlns:p14="http://schemas.microsoft.com/office/powerpoint/2010/main" val="35692466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2FDF-FD00-D01B-325C-EDEF577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dirty="0"/>
              <a:t>MAN Vs. MACHINE – history in one word </a:t>
            </a:r>
            <a:endParaRPr lang="en-US" sz="27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Engineer programming robot in robotics research facility">
            <a:extLst>
              <a:ext uri="{FF2B5EF4-FFF2-40B4-BE49-F238E27FC236}">
                <a16:creationId xmlns:a16="http://schemas.microsoft.com/office/drawing/2014/main" id="{2D770E48-641C-4C43-87A5-50928A4878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537" r="12829" b="2"/>
          <a:stretch>
            <a:fillRect/>
          </a:stretch>
        </p:blipFill>
        <p:spPr>
          <a:xfrm>
            <a:off x="20" y="1"/>
            <a:ext cx="6591280" cy="641030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57BF2-32A5-4AB7-8622-05F4FE52E1C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Origins of the word “Sabotage”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Song by the </a:t>
            </a:r>
            <a:r>
              <a:rPr lang="en-GB" sz="1400" i="1" dirty="0"/>
              <a:t>Beastie Boys</a:t>
            </a:r>
            <a:r>
              <a:rPr lang="en-GB" sz="1400" dirty="0"/>
              <a:t>, 1994.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Modern World Meaning: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algn="r"/>
            <a:r>
              <a:rPr lang="en-GB" sz="1400" dirty="0"/>
              <a:t>“deliberately damaging, obstructing, or undermining something to weaken or stop it, especially in a workplace, political, or military context.” </a:t>
            </a:r>
          </a:p>
          <a:p>
            <a:pPr marL="342900" indent="-34290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From French folklore: Disgruntled factory workers threw wooden shoes, or </a:t>
            </a:r>
            <a:r>
              <a:rPr lang="en-GB" sz="1400" i="1" dirty="0"/>
              <a:t>‘sabot’ </a:t>
            </a:r>
            <a:r>
              <a:rPr lang="en-GB" sz="1400" dirty="0"/>
              <a:t>into machines to disrupt production.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4510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4A9-59A6-14AF-6D8A-9EBCD49A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WHAT WE THINK THE ai DATASET SHOULD TELL US?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F3051-0283-4948-AE1E-E32726522AC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600" b="1" dirty="0"/>
              <a:t>Top 5 Questions Asked: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900" dirty="0"/>
              <a:t>Which jobs are most likely to be replaced by AI?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What factors (if any) are driving the ever-growing pace of AI in the job market?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Is there a link between Exposure to AI &amp; AI Automation Probability?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Are we training AI to replace us?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/>
              <a:t>Financial Status: Are the higher-earning jobs at risk?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lvl="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7" name="Content Placeholder 6" descr="Biomedical engineering robot in a lab">
            <a:extLst>
              <a:ext uri="{FF2B5EF4-FFF2-40B4-BE49-F238E27FC236}">
                <a16:creationId xmlns:a16="http://schemas.microsoft.com/office/drawing/2014/main" id="{FA387939-A40C-4F7E-9DAD-469182C056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794" b="1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8876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5C6-793B-3E04-5B9D-40615E21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Ai dataset KEY </a:t>
            </a:r>
            <a:r>
              <a:rPr lang="en-US" sz="3000" dirty="0"/>
              <a:t>insight</a:t>
            </a:r>
            <a:r>
              <a:rPr lang="en-US" sz="3000" b="0" kern="1200" cap="all" baseline="0" dirty="0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2E0B-D2C2-4F50-99E6-E9674430896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300" b="1" dirty="0"/>
              <a:t>“Quick &amp; Dirty” (Initial) Analysis showed: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At-risk Jobs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Truck Drivers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Customer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Construction Worker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Security Guard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700" dirty="0"/>
              <a:t>Retail worker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700" b="1" dirty="0"/>
              <a:t>Safe-for-Now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AI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Research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Nurses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Doctors</a:t>
            </a:r>
          </a:p>
          <a:p>
            <a:pPr marL="0"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900" b="1" dirty="0"/>
              <a:t>All other jobs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Approx. 50/50 chance of survival in 2030 </a:t>
            </a:r>
            <a:endParaRPr lang="en-GB" sz="1200" dirty="0"/>
          </a:p>
        </p:txBody>
      </p:sp>
      <p:pic>
        <p:nvPicPr>
          <p:cNvPr id="7" name="Content Placeholder 6" descr="Human and robots to work together in the near future. This combination will accelerate developing technology. Businessman and cyborg is creating interactive idea. Who is smarter?..">
            <a:extLst>
              <a:ext uri="{FF2B5EF4-FFF2-40B4-BE49-F238E27FC236}">
                <a16:creationId xmlns:a16="http://schemas.microsoft.com/office/drawing/2014/main" id="{FC5E68B2-AA5A-4B1C-8154-EB262EB13E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677" r="4224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438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04CD-B59F-D57F-7947-0BB05727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 dirty="0">
                <a:latin typeface="+mj-lt"/>
                <a:ea typeface="+mj-ea"/>
                <a:cs typeface="+mj-cs"/>
              </a:rPr>
              <a:t>INITIAL Ai dataset - observations</a:t>
            </a:r>
          </a:p>
        </p:txBody>
      </p:sp>
      <p:pic>
        <p:nvPicPr>
          <p:cNvPr id="7" name="Content Placeholder 6" descr="Creative Thinking">
            <a:extLst>
              <a:ext uri="{FF2B5EF4-FFF2-40B4-BE49-F238E27FC236}">
                <a16:creationId xmlns:a16="http://schemas.microsoft.com/office/drawing/2014/main" id="{9869BD0D-7298-4248-A6DC-B7861AA8E1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362" r="1796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95B12-3492-4424-B520-C514C7BA82F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lvl="1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200" b="1" dirty="0"/>
              <a:t>Synthetic Dataset – was too ‘balanced’ (‘as-is’)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No direct/usable </a:t>
            </a:r>
            <a:r>
              <a:rPr lang="en-GB" sz="2200" b="1" dirty="0"/>
              <a:t>correlation</a:t>
            </a:r>
            <a:r>
              <a:rPr lang="en-GB" sz="2200" dirty="0"/>
              <a:t> between features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Unrealistically equal distribution across the numerical features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Similar average pay – around USD 90,000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Skills scoring averages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Average AI Exposure around 5.0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Average Automation Probability (0.49 to 0.53)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At-risk jobs inconclusive without any Feature Engineering</a:t>
            </a:r>
            <a:r>
              <a:rPr lang="en-GB" sz="2200" b="1" dirty="0"/>
              <a:t> </a:t>
            </a:r>
          </a:p>
          <a:p>
            <a:pPr lvl="1">
              <a:spcBef>
                <a:spcPts val="2500"/>
              </a:spcBef>
              <a:spcAft>
                <a:spcPts val="600"/>
              </a:spcAft>
            </a:pPr>
            <a:r>
              <a:rPr lang="en-GB" sz="2200" b="1" dirty="0"/>
              <a:t>Feature Engineering to the rescue! (‘to-be’)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Adding new features enhanced the dataset</a:t>
            </a:r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18256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DF1-E7C9-DB89-7943-884E1C8D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-320729"/>
            <a:ext cx="3401568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MACHINE LEARNING RESULTS USING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299B1-45F8-4A9A-A80B-AC465437950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206319"/>
            <a:ext cx="3401568" cy="528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b="1" dirty="0"/>
              <a:t>NEW FEATURES ADDED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Job Sector</a:t>
            </a:r>
          </a:p>
          <a:p>
            <a:pPr marL="285750" lvl="1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Labour Group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MULTINOMIAL VS ORDINAL DISTRIBUTION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3 Risk category – order is important </a:t>
            </a:r>
            <a:br>
              <a:rPr lang="en-GB" sz="1700" dirty="0"/>
            </a:br>
            <a:r>
              <a:rPr lang="en-GB" sz="1700" dirty="0"/>
              <a:t>(low &lt; medium &lt; high)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600" b="1" dirty="0"/>
              <a:t>MACHINE LEARNING MODELS USED – Irony?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Ordinal Scikit-Learn </a:t>
            </a:r>
            <a:r>
              <a:rPr lang="en-GB" sz="1700" dirty="0"/>
              <a:t>– Logistic Regression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Multinomial Statsmodels </a:t>
            </a:r>
            <a:r>
              <a:rPr lang="en-GB" sz="1700" dirty="0"/>
              <a:t>- LogisticAT</a:t>
            </a:r>
          </a:p>
          <a:p>
            <a:pPr marL="285750" indent="-28575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b="1" dirty="0"/>
              <a:t>Random Forrest/Hyperparameter Tuning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PREDICTION RESULTS – Which ML Model won?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700" dirty="0"/>
              <a:t>Random Forrest Scored – </a:t>
            </a:r>
            <a:r>
              <a:rPr lang="en-GB" sz="1700" b="1" dirty="0"/>
              <a:t>99.33% Accuracy  </a:t>
            </a:r>
          </a:p>
        </p:txBody>
      </p:sp>
      <p:pic>
        <p:nvPicPr>
          <p:cNvPr id="7" name="Content Placeholder 6" descr="Financial graphs on a dark display">
            <a:extLst>
              <a:ext uri="{FF2B5EF4-FFF2-40B4-BE49-F238E27FC236}">
                <a16:creationId xmlns:a16="http://schemas.microsoft.com/office/drawing/2014/main" id="{3A2FE052-C56B-480C-9D7A-9D9DE25500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057" r="15845" b="2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326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E70A-071F-3A63-BB2A-40E976FD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31335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 dirty="0">
                <a:latin typeface="+mj-lt"/>
                <a:ea typeface="+mj-ea"/>
                <a:cs typeface="+mj-cs"/>
              </a:rPr>
              <a:t>TEAMWORK – MAKES THE DREAM WORK (Credit TO)</a:t>
            </a:r>
          </a:p>
        </p:txBody>
      </p:sp>
      <p:pic>
        <p:nvPicPr>
          <p:cNvPr id="7" name="Content Placeholder 6" descr="Social media network communication connection">
            <a:extLst>
              <a:ext uri="{FF2B5EF4-FFF2-40B4-BE49-F238E27FC236}">
                <a16:creationId xmlns:a16="http://schemas.microsoft.com/office/drawing/2014/main" id="{8369E81E-09A7-486B-AD19-9790D331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654" r="367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63E0D-F079-4191-84B8-E521B73113C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1728216"/>
            <a:ext cx="3401568" cy="40416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50"/>
                </a:solidFill>
              </a:rPr>
              <a:t>1. Data Analyst/Architect</a:t>
            </a:r>
          </a:p>
          <a:p>
            <a:pPr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GB" sz="1400" dirty="0"/>
              <a:t>- Babatunde Mushafau</a:t>
            </a:r>
            <a:br>
              <a:rPr lang="en-GB" sz="1400" dirty="0"/>
            </a:br>
            <a:r>
              <a:rPr lang="en-GB" sz="1400" dirty="0"/>
              <a:t>- Volodymyr Babunych</a:t>
            </a:r>
            <a:br>
              <a:rPr lang="en-GB" sz="1400" dirty="0"/>
            </a:br>
            <a:r>
              <a:rPr lang="en-GB" sz="1400" dirty="0"/>
              <a:t>- Teerachai (Tish) Srisasi</a:t>
            </a:r>
            <a:endParaRPr lang="en-GB" sz="1400" b="1" dirty="0"/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FFC000"/>
                </a:solidFill>
              </a:rPr>
              <a:t>2. Group B - Project Managers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Ace Pagaddu</a:t>
            </a:r>
            <a:br>
              <a:rPr lang="en-GB" sz="1400" dirty="0"/>
            </a:br>
            <a:r>
              <a:rPr lang="en-GB" sz="1400" dirty="0"/>
              <a:t>- Stefano Gioia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7030A0"/>
                </a:solidFill>
              </a:rPr>
              <a:t>3. Dashboards Design &amp; Coding (Streamlit)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- Babatunde Mushafau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rgbClr val="00B0F0"/>
                </a:solidFill>
              </a:rPr>
              <a:t>4. Dashboards Design &amp; Coding (Power BI)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GB" sz="1400" dirty="0"/>
              <a:t>- Volodymyr Babunych</a:t>
            </a:r>
          </a:p>
        </p:txBody>
      </p:sp>
    </p:spTree>
    <p:extLst>
      <p:ext uri="{BB962C8B-B14F-4D97-AF65-F5344CB8AC3E}">
        <p14:creationId xmlns:p14="http://schemas.microsoft.com/office/powerpoint/2010/main" val="1102650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620</Words>
  <Application>Microsoft Office PowerPoint</Application>
  <PresentationFormat>Widescreen</PresentationFormat>
  <Paragraphs>86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OasisVTI</vt:lpstr>
      <vt:lpstr>Will AI take Your job by 2030?</vt:lpstr>
      <vt:lpstr>MAN Vs. MACHINE – history in one word </vt:lpstr>
      <vt:lpstr>WHAT WE THINK THE ai DATASET SHOULD TELL US? </vt:lpstr>
      <vt:lpstr>Ai dataset KEY insight:</vt:lpstr>
      <vt:lpstr>INITIAL Ai dataset - observations</vt:lpstr>
      <vt:lpstr>MACHINE LEARNING RESULTS USING NEW FEATURES</vt:lpstr>
      <vt:lpstr>TEAMWORK – MAKES THE DREAM WORK (Credit TO)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Teerachai Srisasi</dc:creator>
  <cp:lastModifiedBy>Teerachai Srisasi</cp:lastModifiedBy>
  <cp:revision>3</cp:revision>
  <dcterms:created xsi:type="dcterms:W3CDTF">2025-12-10T09:19:57Z</dcterms:created>
  <dcterms:modified xsi:type="dcterms:W3CDTF">2025-12-11T10:09:29Z</dcterms:modified>
</cp:coreProperties>
</file>